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68" r:id="rId2"/>
    <p:sldId id="256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2702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CDDA9-98E3-49B5-96E3-66D09A58B8F9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1B3660-A49C-4764-A944-17724250A6A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1164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B31CD-DC12-43F5-A37B-C84D4C114FB2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0455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0701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065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6354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982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01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6885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211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023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223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0690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282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567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18" Type="http://schemas.microsoft.com/office/2007/relationships/hdphoto" Target="../media/hdphoto8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microsoft.com/office/2007/relationships/hdphoto" Target="../media/hdphoto7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openxmlformats.org/officeDocument/2006/relationships/image" Target="../media/image8.png"/><Relationship Id="rId10" Type="http://schemas.openxmlformats.org/officeDocument/2006/relationships/image" Target="../media/image5.png"/><Relationship Id="rId19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microsoft.com/office/2007/relationships/hdphoto" Target="../media/hdphoto6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図 23" descr="海の中にあるプール&#10;&#10;中程度の精度で自動的に生成された説明">
            <a:extLst>
              <a:ext uri="{FF2B5EF4-FFF2-40B4-BE49-F238E27FC236}">
                <a16:creationId xmlns:a16="http://schemas.microsoft.com/office/drawing/2014/main" id="{03DC235A-96B6-1D9E-C94E-83BFB1751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9000"/>
                    </a14:imgEffect>
                    <a14:imgEffect>
                      <a14:colorTemperature colorTemp="6349"/>
                    </a14:imgEffect>
                    <a14:imgEffect>
                      <a14:saturation sat="109000"/>
                    </a14:imgEffect>
                    <a14:imgEffect>
                      <a14:brightnessContrast contrast="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86" t="25487" r="18892" b="6823"/>
          <a:stretch/>
        </p:blipFill>
        <p:spPr>
          <a:xfrm>
            <a:off x="-1341835" y="-730147"/>
            <a:ext cx="9184321" cy="11065372"/>
          </a:xfrm>
          <a:prstGeom prst="rect">
            <a:avLst/>
          </a:prstGeom>
          <a:effectLst>
            <a:softEdge rad="863600"/>
          </a:effectLst>
        </p:spPr>
      </p:pic>
      <p:pic>
        <p:nvPicPr>
          <p:cNvPr id="30" name="図 29" descr="人, 持つ, 屋内, 少年 が含まれている画像&#10;&#10;自動的に生成された説明">
            <a:extLst>
              <a:ext uri="{FF2B5EF4-FFF2-40B4-BE49-F238E27FC236}">
                <a16:creationId xmlns:a16="http://schemas.microsoft.com/office/drawing/2014/main" id="{871AB435-38A4-E05A-15A6-8BE9BCE14D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845031" y="-97239"/>
            <a:ext cx="5644744" cy="4233558"/>
          </a:xfrm>
          <a:prstGeom prst="rect">
            <a:avLst/>
          </a:prstGeom>
          <a:effectLst/>
        </p:spPr>
      </p:pic>
      <p:pic>
        <p:nvPicPr>
          <p:cNvPr id="10" name="図 9" descr="人, 持つ, 屋内, 少年 が含まれている画像&#10;&#10;自動的に生成された説明">
            <a:extLst>
              <a:ext uri="{FF2B5EF4-FFF2-40B4-BE49-F238E27FC236}">
                <a16:creationId xmlns:a16="http://schemas.microsoft.com/office/drawing/2014/main" id="{FE35E62C-20E5-31F1-04EB-80CD0C13F2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709" y="85685"/>
            <a:ext cx="5644744" cy="4233558"/>
          </a:xfrm>
          <a:prstGeom prst="rect">
            <a:avLst/>
          </a:prstGeom>
          <a:effectLst/>
        </p:spPr>
      </p:pic>
      <p:pic>
        <p:nvPicPr>
          <p:cNvPr id="8" name="図 7" descr="手を広げている男性&#10;&#10;中程度の精度で自動的に生成された説明">
            <a:extLst>
              <a:ext uri="{FF2B5EF4-FFF2-40B4-BE49-F238E27FC236}">
                <a16:creationId xmlns:a16="http://schemas.microsoft.com/office/drawing/2014/main" id="{FDEDF44B-2E51-F91D-E251-4FC00956D5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8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542" y="4988236"/>
            <a:ext cx="5145237" cy="3858928"/>
          </a:xfrm>
          <a:prstGeom prst="rect">
            <a:avLst/>
          </a:prstGeom>
        </p:spPr>
      </p:pic>
      <p:pic>
        <p:nvPicPr>
          <p:cNvPr id="14" name="図 13" descr="白いドレスを着ている男性&#10;&#10;自動的に生成された説明">
            <a:extLst>
              <a:ext uri="{FF2B5EF4-FFF2-40B4-BE49-F238E27FC236}">
                <a16:creationId xmlns:a16="http://schemas.microsoft.com/office/drawing/2014/main" id="{5A41F53F-3549-F74B-0304-2E01276091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9000"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55986" y="5234691"/>
            <a:ext cx="3435246" cy="4193993"/>
          </a:xfrm>
          <a:prstGeom prst="rect">
            <a:avLst/>
          </a:prstGeom>
        </p:spPr>
      </p:pic>
      <p:pic>
        <p:nvPicPr>
          <p:cNvPr id="4" name="図 3" descr="紫のドレスを着ている男性&#10;&#10;低い精度で自動的に生成された説明">
            <a:extLst>
              <a:ext uri="{FF2B5EF4-FFF2-40B4-BE49-F238E27FC236}">
                <a16:creationId xmlns:a16="http://schemas.microsoft.com/office/drawing/2014/main" id="{AD24136D-FE2F-D389-1B6E-33D1C3C957D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24000" contras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73" y="1724784"/>
            <a:ext cx="5593080" cy="7457440"/>
          </a:xfrm>
          <a:prstGeom prst="rect">
            <a:avLst/>
          </a:prstGeom>
        </p:spPr>
      </p:pic>
      <p:pic>
        <p:nvPicPr>
          <p:cNvPr id="21" name="図 20" descr="巣蜜, サッカー が含まれている画像&#10;&#10;自動的に生成された説明">
            <a:extLst>
              <a:ext uri="{FF2B5EF4-FFF2-40B4-BE49-F238E27FC236}">
                <a16:creationId xmlns:a16="http://schemas.microsoft.com/office/drawing/2014/main" id="{DEE8877C-6342-7D96-325F-CC113BBE50F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70" y="3011389"/>
            <a:ext cx="6971182" cy="2810258"/>
          </a:xfrm>
          <a:prstGeom prst="rect">
            <a:avLst/>
          </a:prstGeom>
        </p:spPr>
      </p:pic>
      <p:pic>
        <p:nvPicPr>
          <p:cNvPr id="29" name="図 28" descr="屋内, 暗い, 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0F03B60A-AA4C-D45F-3DE9-C7A4ECBD203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600"/>
                    </a14:imgEffect>
                    <a14:imgEffect>
                      <a14:brightnessContrast bright="16000"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18" y="5339949"/>
            <a:ext cx="5523809" cy="3952381"/>
          </a:xfrm>
          <a:prstGeom prst="rect">
            <a:avLst/>
          </a:prstGeom>
        </p:spPr>
      </p:pic>
      <p:pic>
        <p:nvPicPr>
          <p:cNvPr id="6" name="図 5" descr="バットを手に持っている子供&#10;&#10;低い精度で自動的に生成された説明">
            <a:extLst>
              <a:ext uri="{FF2B5EF4-FFF2-40B4-BE49-F238E27FC236}">
                <a16:creationId xmlns:a16="http://schemas.microsoft.com/office/drawing/2014/main" id="{F9D2E495-2F92-CB03-CF49-D8A07761616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26000" contrast="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82" b="25540"/>
          <a:stretch/>
        </p:blipFill>
        <p:spPr>
          <a:xfrm>
            <a:off x="-6246" y="5723361"/>
            <a:ext cx="3435246" cy="4193994"/>
          </a:xfrm>
          <a:prstGeom prst="rect">
            <a:avLst/>
          </a:prstGeom>
        </p:spPr>
      </p:pic>
      <p:pic>
        <p:nvPicPr>
          <p:cNvPr id="12" name="図 11" descr="手を組んでいる男性&#10;&#10;中程度の精度で自動的に生成された説明">
            <a:extLst>
              <a:ext uri="{FF2B5EF4-FFF2-40B4-BE49-F238E27FC236}">
                <a16:creationId xmlns:a16="http://schemas.microsoft.com/office/drawing/2014/main" id="{8B2E84F6-6854-3070-2860-4007DDAEAB9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rightnessContrast bright="20000"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22" b="47998"/>
          <a:stretch/>
        </p:blipFill>
        <p:spPr>
          <a:xfrm flipH="1">
            <a:off x="2841224" y="6506705"/>
            <a:ext cx="4016776" cy="3399296"/>
          </a:xfrm>
          <a:prstGeom prst="rect">
            <a:avLst/>
          </a:prstGeom>
        </p:spPr>
      </p:pic>
      <p:pic>
        <p:nvPicPr>
          <p:cNvPr id="17" name="図 16" descr="文字が書かれている&#10;&#10;低い精度で自動的に生成された説明">
            <a:extLst>
              <a:ext uri="{FF2B5EF4-FFF2-40B4-BE49-F238E27FC236}">
                <a16:creationId xmlns:a16="http://schemas.microsoft.com/office/drawing/2014/main" id="{DE67C6CE-CB9F-1E2D-42BF-B288E432638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798" y="8441953"/>
            <a:ext cx="3318468" cy="155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770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B9035-9EF3-27F5-D698-20718E0A3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6EB0574-3DF4-4748-F0CE-6D4909C85384}"/>
              </a:ext>
            </a:extLst>
          </p:cNvPr>
          <p:cNvSpPr txBox="1"/>
          <p:nvPr/>
        </p:nvSpPr>
        <p:spPr>
          <a:xfrm>
            <a:off x="4841" y="3629561"/>
            <a:ext cx="6853159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6400" dirty="0"/>
              <a:t>ムービー制作秘話</a:t>
            </a:r>
            <a:endParaRPr kumimoji="1" lang="en-US" altLang="ja-JP" sz="6400" dirty="0"/>
          </a:p>
          <a:p>
            <a:pPr algn="ctr"/>
            <a:r>
              <a:rPr kumimoji="1" lang="en-US" altLang="ja-JP" sz="3400" dirty="0"/>
              <a:t>(</a:t>
            </a:r>
            <a:r>
              <a:rPr kumimoji="1" lang="ja-JP" altLang="en-US" sz="3400" dirty="0"/>
              <a:t>主に撮影中に苦労したこと、</a:t>
            </a:r>
            <a:endParaRPr kumimoji="1" lang="en-US" altLang="ja-JP" sz="3400" dirty="0"/>
          </a:p>
          <a:p>
            <a:pPr algn="ctr"/>
            <a:r>
              <a:rPr kumimoji="1" lang="ja-JP" altLang="en-US" sz="3400" dirty="0"/>
              <a:t>映像作品として意識したこと、</a:t>
            </a:r>
            <a:endParaRPr kumimoji="1" lang="en-US" altLang="ja-JP" sz="3400" dirty="0"/>
          </a:p>
          <a:p>
            <a:pPr algn="ctr"/>
            <a:r>
              <a:rPr kumimoji="1" lang="ja-JP" altLang="en-US" sz="3400" dirty="0"/>
              <a:t>動画内のテーマになるまでの経緯</a:t>
            </a:r>
            <a:r>
              <a:rPr kumimoji="1" lang="en-US" altLang="ja-JP" sz="3400" dirty="0"/>
              <a:t>)</a:t>
            </a:r>
            <a:endParaRPr kumimoji="1" lang="ja-JP" altLang="en-US" sz="3400" dirty="0"/>
          </a:p>
        </p:txBody>
      </p:sp>
    </p:spTree>
    <p:extLst>
      <p:ext uri="{BB962C8B-B14F-4D97-AF65-F5344CB8AC3E}">
        <p14:creationId xmlns:p14="http://schemas.microsoft.com/office/powerpoint/2010/main" val="126475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F7E4A-5540-40B4-B327-07850C74E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1C8FD0D-BA1C-C90C-3057-A7E28C4B0064}"/>
              </a:ext>
            </a:extLst>
          </p:cNvPr>
          <p:cNvSpPr txBox="1"/>
          <p:nvPr/>
        </p:nvSpPr>
        <p:spPr>
          <a:xfrm>
            <a:off x="-125820" y="2690842"/>
            <a:ext cx="710963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7200" dirty="0"/>
              <a:t>ブース関連秘話</a:t>
            </a:r>
            <a:endParaRPr kumimoji="1" lang="en-US" altLang="ja-JP" sz="7200" dirty="0"/>
          </a:p>
          <a:p>
            <a:pPr algn="ctr"/>
            <a:r>
              <a:rPr kumimoji="1" lang="en-US" altLang="ja-JP" sz="5400" dirty="0"/>
              <a:t>(</a:t>
            </a:r>
            <a:r>
              <a:rPr kumimoji="1" lang="ja-JP" altLang="en-US" sz="5400" dirty="0"/>
              <a:t>主に作業中の様子、</a:t>
            </a:r>
            <a:endParaRPr kumimoji="1" lang="en-US" altLang="ja-JP" sz="5400" dirty="0"/>
          </a:p>
          <a:p>
            <a:pPr algn="ctr"/>
            <a:r>
              <a:rPr kumimoji="1" lang="ja-JP" altLang="en-US" sz="5400" dirty="0"/>
              <a:t>努力したポイント、</a:t>
            </a:r>
            <a:endParaRPr kumimoji="1" lang="en-US" altLang="ja-JP" sz="5400" dirty="0"/>
          </a:p>
          <a:p>
            <a:pPr algn="ctr"/>
            <a:r>
              <a:rPr kumimoji="1" lang="ja-JP" altLang="en-US" sz="5400" dirty="0"/>
              <a:t>ブース用意中の様子、</a:t>
            </a:r>
            <a:endParaRPr kumimoji="1" lang="en-US" altLang="ja-JP" sz="5400" dirty="0"/>
          </a:p>
          <a:p>
            <a:pPr algn="ctr"/>
            <a:r>
              <a:rPr kumimoji="1" lang="ja-JP" altLang="en-US" sz="5400" dirty="0"/>
              <a:t>展示中の様子</a:t>
            </a:r>
            <a:r>
              <a:rPr kumimoji="1" lang="en-US" altLang="ja-JP" sz="5400" dirty="0"/>
              <a:t>)</a:t>
            </a:r>
            <a:endParaRPr kumimoji="1" lang="ja-JP" altLang="en-US" sz="6600" dirty="0"/>
          </a:p>
        </p:txBody>
      </p:sp>
    </p:spTree>
    <p:extLst>
      <p:ext uri="{BB962C8B-B14F-4D97-AF65-F5344CB8AC3E}">
        <p14:creationId xmlns:p14="http://schemas.microsoft.com/office/powerpoint/2010/main" val="2809521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62801-07AB-E55E-4812-08923FFF1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5" descr="男, 写真, 雪, 女性 が含まれている画像&#10;&#10;自動的に生成された説明">
            <a:extLst>
              <a:ext uri="{FF2B5EF4-FFF2-40B4-BE49-F238E27FC236}">
                <a16:creationId xmlns:a16="http://schemas.microsoft.com/office/drawing/2014/main" id="{3816CD07-66A3-90C8-FFF0-C61FBBBE8D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4313"/>
            <a:ext cx="6886575" cy="412689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9EDA588C-7F81-5DAA-C2B1-58B212D63C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9" y="2963374"/>
            <a:ext cx="6845605" cy="385065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5D82F472-D151-F24F-A4BB-62A0453FD64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5" y="6814026"/>
            <a:ext cx="6886575" cy="3491854"/>
          </a:xfrm>
          <a:prstGeom prst="rect">
            <a:avLst/>
          </a:prstGeom>
        </p:spPr>
      </p:pic>
      <p:pic>
        <p:nvPicPr>
          <p:cNvPr id="18" name="図 17" descr="手を広げる男性&#10;&#10;中程度の精度で自動的に生成された説明">
            <a:extLst>
              <a:ext uri="{FF2B5EF4-FFF2-40B4-BE49-F238E27FC236}">
                <a16:creationId xmlns:a16="http://schemas.microsoft.com/office/drawing/2014/main" id="{A604654D-2D5F-1F09-234B-D83AC3D0D4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88" y="1089435"/>
            <a:ext cx="6938443" cy="5846747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1037E12-F4F8-AC08-B618-A167B3EA5441}"/>
              </a:ext>
            </a:extLst>
          </p:cNvPr>
          <p:cNvSpPr txBox="1"/>
          <p:nvPr/>
        </p:nvSpPr>
        <p:spPr>
          <a:xfrm>
            <a:off x="5710775" y="265958"/>
            <a:ext cx="1015663" cy="424731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sz="5400" dirty="0"/>
              <a:t>なんか書くよ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27A2395-37A9-E446-1756-798D137B69A3}"/>
              </a:ext>
            </a:extLst>
          </p:cNvPr>
          <p:cNvSpPr txBox="1"/>
          <p:nvPr/>
        </p:nvSpPr>
        <p:spPr>
          <a:xfrm>
            <a:off x="-39473" y="4812524"/>
            <a:ext cx="1015663" cy="424731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sz="5400" dirty="0"/>
              <a:t>なんか書くよ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189E199-6C7B-F6AD-B17B-9B57A31FE66F}"/>
              </a:ext>
            </a:extLst>
          </p:cNvPr>
          <p:cNvSpPr txBox="1"/>
          <p:nvPr/>
        </p:nvSpPr>
        <p:spPr>
          <a:xfrm>
            <a:off x="1048342" y="7710318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000" dirty="0"/>
              <a:t>チームロゴかな？</a:t>
            </a:r>
          </a:p>
        </p:txBody>
      </p:sp>
    </p:spTree>
    <p:extLst>
      <p:ext uri="{BB962C8B-B14F-4D97-AF65-F5344CB8AC3E}">
        <p14:creationId xmlns:p14="http://schemas.microsoft.com/office/powerpoint/2010/main" val="3495669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FD08023-38D5-4086-9BB7-92420600BCA9}"/>
              </a:ext>
            </a:extLst>
          </p:cNvPr>
          <p:cNvSpPr txBox="1"/>
          <p:nvPr/>
        </p:nvSpPr>
        <p:spPr>
          <a:xfrm>
            <a:off x="241767" y="1582642"/>
            <a:ext cx="6454308" cy="1411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286" b="1" dirty="0">
                <a:solidFill>
                  <a:srgbClr val="FF0000"/>
                </a:solidFill>
                <a:latin typeface="851チカラヅヨク-かなA" panose="02000600000000000000" pitchFamily="2" charset="-128"/>
                <a:ea typeface="851チカラヅヨク-かなA" panose="02000600000000000000" pitchFamily="2" charset="-128"/>
              </a:rPr>
              <a:t>リトルフィールド小原探検隊</a:t>
            </a: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5C7BF6D0-DD11-4847-A3C9-63FC19041587}"/>
              </a:ext>
            </a:extLst>
          </p:cNvPr>
          <p:cNvGrpSpPr/>
          <p:nvPr/>
        </p:nvGrpSpPr>
        <p:grpSpPr>
          <a:xfrm>
            <a:off x="241768" y="2745601"/>
            <a:ext cx="1926336" cy="1660634"/>
            <a:chOff x="338475" y="1899219"/>
            <a:chExt cx="2696870" cy="2324888"/>
          </a:xfrm>
          <a:blipFill>
            <a:blip r:embed="rId3"/>
            <a:stretch>
              <a:fillRect/>
            </a:stretch>
          </a:blipFill>
        </p:grpSpPr>
        <p:sp>
          <p:nvSpPr>
            <p:cNvPr id="4" name="六角形 3">
              <a:extLst>
                <a:ext uri="{FF2B5EF4-FFF2-40B4-BE49-F238E27FC236}">
                  <a16:creationId xmlns:a16="http://schemas.microsoft.com/office/drawing/2014/main" id="{1FE6FE10-FFC9-47D5-A0DF-35AA5D3D78D7}"/>
                </a:ext>
              </a:extLst>
            </p:cNvPr>
            <p:cNvSpPr/>
            <p:nvPr/>
          </p:nvSpPr>
          <p:spPr>
            <a:xfrm>
              <a:off x="338475" y="1899219"/>
              <a:ext cx="2696870" cy="2324888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86" dirty="0"/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65408AC1-BDCD-42C6-8585-E8212DBFEFA5}"/>
                </a:ext>
              </a:extLst>
            </p:cNvPr>
            <p:cNvSpPr txBox="1"/>
            <p:nvPr/>
          </p:nvSpPr>
          <p:spPr>
            <a:xfrm>
              <a:off x="669550" y="2646164"/>
              <a:ext cx="2034719" cy="8680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429" dirty="0"/>
                <a:t>写真</a:t>
              </a:r>
            </a:p>
          </p:txBody>
        </p:sp>
      </p:grp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6A754C7-46A2-44DC-802D-77B848F1C589}"/>
              </a:ext>
            </a:extLst>
          </p:cNvPr>
          <p:cNvSpPr txBox="1"/>
          <p:nvPr/>
        </p:nvSpPr>
        <p:spPr>
          <a:xfrm>
            <a:off x="2404586" y="3285049"/>
            <a:ext cx="4117133" cy="114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857" dirty="0"/>
              <a:t>紹介文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C6A9247-F818-486A-8CD7-311484EAA92F}"/>
              </a:ext>
            </a:extLst>
          </p:cNvPr>
          <p:cNvSpPr txBox="1"/>
          <p:nvPr/>
        </p:nvSpPr>
        <p:spPr>
          <a:xfrm>
            <a:off x="241767" y="5479216"/>
            <a:ext cx="4312327" cy="114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857" dirty="0"/>
              <a:t>紹介文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A9E42E3A-DA1A-48B7-870A-CE6F93E1CC6E}"/>
              </a:ext>
            </a:extLst>
          </p:cNvPr>
          <p:cNvSpPr txBox="1"/>
          <p:nvPr/>
        </p:nvSpPr>
        <p:spPr>
          <a:xfrm>
            <a:off x="2404586" y="7998552"/>
            <a:ext cx="4117133" cy="114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857" dirty="0"/>
              <a:t>紹介文</a:t>
            </a:r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F5FEB21A-EC3C-49DB-A1E4-095B533E990A}"/>
              </a:ext>
            </a:extLst>
          </p:cNvPr>
          <p:cNvGrpSpPr/>
          <p:nvPr/>
        </p:nvGrpSpPr>
        <p:grpSpPr>
          <a:xfrm>
            <a:off x="4769738" y="4939767"/>
            <a:ext cx="1926336" cy="1660634"/>
            <a:chOff x="338475" y="1899219"/>
            <a:chExt cx="2696870" cy="2324888"/>
          </a:xfrm>
          <a:blipFill>
            <a:blip r:embed="rId3"/>
            <a:stretch>
              <a:fillRect/>
            </a:stretch>
          </a:blipFill>
        </p:grpSpPr>
        <p:sp>
          <p:nvSpPr>
            <p:cNvPr id="24" name="六角形 23">
              <a:extLst>
                <a:ext uri="{FF2B5EF4-FFF2-40B4-BE49-F238E27FC236}">
                  <a16:creationId xmlns:a16="http://schemas.microsoft.com/office/drawing/2014/main" id="{58DBA470-0F64-4C3D-91FD-E647CFF608F4}"/>
                </a:ext>
              </a:extLst>
            </p:cNvPr>
            <p:cNvSpPr/>
            <p:nvPr/>
          </p:nvSpPr>
          <p:spPr>
            <a:xfrm>
              <a:off x="338475" y="1899219"/>
              <a:ext cx="2696870" cy="2324888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86" dirty="0"/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8AA10AFE-2ECD-4F27-BD5B-EAF5FEDEF8A4}"/>
                </a:ext>
              </a:extLst>
            </p:cNvPr>
            <p:cNvSpPr txBox="1"/>
            <p:nvPr/>
          </p:nvSpPr>
          <p:spPr>
            <a:xfrm>
              <a:off x="669550" y="2646164"/>
              <a:ext cx="2034719" cy="8680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429" dirty="0"/>
                <a:t>写真</a:t>
              </a:r>
            </a:p>
          </p:txBody>
        </p:sp>
      </p:grp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43E4F245-41D6-4573-A104-2A680385DF48}"/>
              </a:ext>
            </a:extLst>
          </p:cNvPr>
          <p:cNvGrpSpPr/>
          <p:nvPr/>
        </p:nvGrpSpPr>
        <p:grpSpPr>
          <a:xfrm>
            <a:off x="241766" y="7459104"/>
            <a:ext cx="1926336" cy="1660634"/>
            <a:chOff x="338475" y="1899219"/>
            <a:chExt cx="2696870" cy="2324888"/>
          </a:xfrm>
          <a:blipFill>
            <a:blip r:embed="rId3"/>
            <a:stretch>
              <a:fillRect/>
            </a:stretch>
          </a:blipFill>
        </p:grpSpPr>
        <p:sp>
          <p:nvSpPr>
            <p:cNvPr id="27" name="六角形 26">
              <a:extLst>
                <a:ext uri="{FF2B5EF4-FFF2-40B4-BE49-F238E27FC236}">
                  <a16:creationId xmlns:a16="http://schemas.microsoft.com/office/drawing/2014/main" id="{FF4C8B64-B25F-4DCB-94F6-34E30459ED73}"/>
                </a:ext>
              </a:extLst>
            </p:cNvPr>
            <p:cNvSpPr/>
            <p:nvPr/>
          </p:nvSpPr>
          <p:spPr>
            <a:xfrm>
              <a:off x="338475" y="1899219"/>
              <a:ext cx="2696870" cy="2324888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86" dirty="0"/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A575FC2A-A1E1-4BB9-81C4-6600A76EF6A1}"/>
                </a:ext>
              </a:extLst>
            </p:cNvPr>
            <p:cNvSpPr txBox="1"/>
            <p:nvPr/>
          </p:nvSpPr>
          <p:spPr>
            <a:xfrm>
              <a:off x="669550" y="2646164"/>
              <a:ext cx="2034719" cy="8680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429" dirty="0"/>
                <a:t>写真</a:t>
              </a:r>
            </a:p>
          </p:txBody>
        </p:sp>
      </p:grp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64BAD4D-EB6A-4EB1-86E2-D8F0A18606B8}"/>
              </a:ext>
            </a:extLst>
          </p:cNvPr>
          <p:cNvSpPr txBox="1"/>
          <p:nvPr/>
        </p:nvSpPr>
        <p:spPr>
          <a:xfrm>
            <a:off x="925890" y="706441"/>
            <a:ext cx="5006221" cy="62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429" b="1" dirty="0">
                <a:latin typeface="851チカラヅヨク-かなA" panose="02000600000000000000" pitchFamily="2" charset="-128"/>
                <a:ea typeface="851チカラヅヨク-かなA" panose="02000600000000000000" pitchFamily="2" charset="-128"/>
              </a:rPr>
              <a:t>個性豊かなメンバーたち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980F62CC-A146-48F7-BBFD-309D9A70E072}"/>
              </a:ext>
            </a:extLst>
          </p:cNvPr>
          <p:cNvSpPr txBox="1"/>
          <p:nvPr/>
        </p:nvSpPr>
        <p:spPr>
          <a:xfrm>
            <a:off x="2404586" y="2804276"/>
            <a:ext cx="3513266" cy="4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No.01</a:t>
            </a:r>
            <a:r>
              <a:rPr kumimoji="1" lang="ja-JP" altLang="en-US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名前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B27DB9E0-A38A-468D-9CEA-07D099EF9A9B}"/>
              </a:ext>
            </a:extLst>
          </p:cNvPr>
          <p:cNvSpPr txBox="1"/>
          <p:nvPr/>
        </p:nvSpPr>
        <p:spPr>
          <a:xfrm>
            <a:off x="241767" y="4939767"/>
            <a:ext cx="3513266" cy="4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No.02</a:t>
            </a:r>
            <a:r>
              <a:rPr kumimoji="1" lang="ja-JP" altLang="en-US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名前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0982AC1A-4A0F-4F1C-A88B-A88F81090191}"/>
              </a:ext>
            </a:extLst>
          </p:cNvPr>
          <p:cNvSpPr txBox="1"/>
          <p:nvPr/>
        </p:nvSpPr>
        <p:spPr>
          <a:xfrm>
            <a:off x="2397931" y="7459104"/>
            <a:ext cx="3513266" cy="4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No.03</a:t>
            </a:r>
            <a:r>
              <a:rPr kumimoji="1" lang="ja-JP" altLang="en-US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名前</a:t>
            </a:r>
          </a:p>
        </p:txBody>
      </p:sp>
    </p:spTree>
    <p:extLst>
      <p:ext uri="{BB962C8B-B14F-4D97-AF65-F5344CB8AC3E}">
        <p14:creationId xmlns:p14="http://schemas.microsoft.com/office/powerpoint/2010/main" val="18844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E860CC7-77DD-458D-AEDD-831FA8B386A9}"/>
              </a:ext>
            </a:extLst>
          </p:cNvPr>
          <p:cNvSpPr txBox="1"/>
          <p:nvPr/>
        </p:nvSpPr>
        <p:spPr>
          <a:xfrm>
            <a:off x="487769" y="1437669"/>
            <a:ext cx="4117133" cy="114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857" dirty="0"/>
              <a:t>紹介文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0EF012E-97E5-44BC-A82E-5F05D5494337}"/>
              </a:ext>
            </a:extLst>
          </p:cNvPr>
          <p:cNvSpPr txBox="1"/>
          <p:nvPr/>
        </p:nvSpPr>
        <p:spPr>
          <a:xfrm>
            <a:off x="2414104" y="3675259"/>
            <a:ext cx="4117133" cy="114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857" dirty="0"/>
              <a:t>紹介文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AE245F67-78DF-4932-AA9A-3CF332B018CE}"/>
              </a:ext>
            </a:extLst>
          </p:cNvPr>
          <p:cNvSpPr txBox="1"/>
          <p:nvPr/>
        </p:nvSpPr>
        <p:spPr>
          <a:xfrm>
            <a:off x="487769" y="5994174"/>
            <a:ext cx="4117133" cy="114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857" dirty="0"/>
              <a:t>紹介文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3A1D88B9-7F8D-4796-A946-AAA7C098359D}"/>
              </a:ext>
            </a:extLst>
          </p:cNvPr>
          <p:cNvSpPr txBox="1"/>
          <p:nvPr/>
        </p:nvSpPr>
        <p:spPr>
          <a:xfrm>
            <a:off x="2414104" y="8149449"/>
            <a:ext cx="4117133" cy="114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857" dirty="0"/>
              <a:t>紹介文</a:t>
            </a:r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2DB822AA-9E99-41A9-9EB9-DBAD9B80996B}"/>
              </a:ext>
            </a:extLst>
          </p:cNvPr>
          <p:cNvGrpSpPr/>
          <p:nvPr/>
        </p:nvGrpSpPr>
        <p:grpSpPr>
          <a:xfrm>
            <a:off x="4604901" y="941147"/>
            <a:ext cx="1926336" cy="1660634"/>
            <a:chOff x="338475" y="1899219"/>
            <a:chExt cx="2696870" cy="2324888"/>
          </a:xfrm>
          <a:blipFill>
            <a:blip r:embed="rId2"/>
            <a:stretch>
              <a:fillRect/>
            </a:stretch>
          </a:blipFill>
        </p:grpSpPr>
        <p:sp>
          <p:nvSpPr>
            <p:cNvPr id="24" name="六角形 23">
              <a:extLst>
                <a:ext uri="{FF2B5EF4-FFF2-40B4-BE49-F238E27FC236}">
                  <a16:creationId xmlns:a16="http://schemas.microsoft.com/office/drawing/2014/main" id="{A4EC534D-4FA4-4DD7-885E-BA9026D488EB}"/>
                </a:ext>
              </a:extLst>
            </p:cNvPr>
            <p:cNvSpPr/>
            <p:nvPr/>
          </p:nvSpPr>
          <p:spPr>
            <a:xfrm>
              <a:off x="338475" y="1899219"/>
              <a:ext cx="2696870" cy="2324888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86" dirty="0"/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515BC2D1-3479-418C-8E22-F6E777454B07}"/>
                </a:ext>
              </a:extLst>
            </p:cNvPr>
            <p:cNvSpPr txBox="1"/>
            <p:nvPr/>
          </p:nvSpPr>
          <p:spPr>
            <a:xfrm>
              <a:off x="669550" y="2646164"/>
              <a:ext cx="2034719" cy="8680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429" dirty="0"/>
                <a:t>写真</a:t>
              </a:r>
            </a:p>
          </p:txBody>
        </p:sp>
      </p:grp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07ABAFDD-B333-48FA-830F-F970FB547275}"/>
              </a:ext>
            </a:extLst>
          </p:cNvPr>
          <p:cNvGrpSpPr/>
          <p:nvPr/>
        </p:nvGrpSpPr>
        <p:grpSpPr>
          <a:xfrm>
            <a:off x="251286" y="3096422"/>
            <a:ext cx="1926336" cy="1660634"/>
            <a:chOff x="338475" y="1899219"/>
            <a:chExt cx="2696870" cy="2324888"/>
          </a:xfrm>
          <a:blipFill>
            <a:blip r:embed="rId2"/>
            <a:stretch>
              <a:fillRect/>
            </a:stretch>
          </a:blipFill>
        </p:grpSpPr>
        <p:sp>
          <p:nvSpPr>
            <p:cNvPr id="27" name="六角形 26">
              <a:extLst>
                <a:ext uri="{FF2B5EF4-FFF2-40B4-BE49-F238E27FC236}">
                  <a16:creationId xmlns:a16="http://schemas.microsoft.com/office/drawing/2014/main" id="{AC8D05AF-17EF-44CF-98CB-C349CC9CF127}"/>
                </a:ext>
              </a:extLst>
            </p:cNvPr>
            <p:cNvSpPr/>
            <p:nvPr/>
          </p:nvSpPr>
          <p:spPr>
            <a:xfrm>
              <a:off x="338475" y="1899219"/>
              <a:ext cx="2696870" cy="2324888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86" dirty="0"/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B2793F0-554D-4CF4-88BF-850196072C4A}"/>
                </a:ext>
              </a:extLst>
            </p:cNvPr>
            <p:cNvSpPr txBox="1"/>
            <p:nvPr/>
          </p:nvSpPr>
          <p:spPr>
            <a:xfrm>
              <a:off x="669550" y="2646164"/>
              <a:ext cx="2034719" cy="8680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429" dirty="0"/>
                <a:t>写真</a:t>
              </a: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C8B92555-0ED7-4311-A5E5-F21B7FB5B41A}"/>
              </a:ext>
            </a:extLst>
          </p:cNvPr>
          <p:cNvGrpSpPr/>
          <p:nvPr/>
        </p:nvGrpSpPr>
        <p:grpSpPr>
          <a:xfrm>
            <a:off x="4604900" y="5411797"/>
            <a:ext cx="1926336" cy="1660634"/>
            <a:chOff x="338475" y="1899219"/>
            <a:chExt cx="2696870" cy="2324888"/>
          </a:xfrm>
          <a:blipFill>
            <a:blip r:embed="rId2"/>
            <a:stretch>
              <a:fillRect/>
            </a:stretch>
          </a:blipFill>
        </p:grpSpPr>
        <p:sp>
          <p:nvSpPr>
            <p:cNvPr id="30" name="六角形 29">
              <a:extLst>
                <a:ext uri="{FF2B5EF4-FFF2-40B4-BE49-F238E27FC236}">
                  <a16:creationId xmlns:a16="http://schemas.microsoft.com/office/drawing/2014/main" id="{2E4A2AB6-D05D-4D87-AE72-F575A8B5E35C}"/>
                </a:ext>
              </a:extLst>
            </p:cNvPr>
            <p:cNvSpPr/>
            <p:nvPr/>
          </p:nvSpPr>
          <p:spPr>
            <a:xfrm>
              <a:off x="338475" y="1899219"/>
              <a:ext cx="2696870" cy="2324888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86" dirty="0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DAD00BF6-BB31-4BD2-8C08-D5EB747A7B81}"/>
                </a:ext>
              </a:extLst>
            </p:cNvPr>
            <p:cNvSpPr txBox="1"/>
            <p:nvPr/>
          </p:nvSpPr>
          <p:spPr>
            <a:xfrm>
              <a:off x="669550" y="2646164"/>
              <a:ext cx="2034719" cy="8680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429" dirty="0"/>
                <a:t>写真</a:t>
              </a: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869C05B1-C851-4BAB-8E1B-2FCAFBCD6DF8}"/>
              </a:ext>
            </a:extLst>
          </p:cNvPr>
          <p:cNvGrpSpPr/>
          <p:nvPr/>
        </p:nvGrpSpPr>
        <p:grpSpPr>
          <a:xfrm>
            <a:off x="326763" y="7610000"/>
            <a:ext cx="1926336" cy="1660634"/>
            <a:chOff x="338475" y="1899219"/>
            <a:chExt cx="2696870" cy="2324888"/>
          </a:xfrm>
          <a:blipFill>
            <a:blip r:embed="rId2"/>
            <a:stretch>
              <a:fillRect/>
            </a:stretch>
          </a:blipFill>
        </p:grpSpPr>
        <p:sp>
          <p:nvSpPr>
            <p:cNvPr id="33" name="六角形 32">
              <a:extLst>
                <a:ext uri="{FF2B5EF4-FFF2-40B4-BE49-F238E27FC236}">
                  <a16:creationId xmlns:a16="http://schemas.microsoft.com/office/drawing/2014/main" id="{877CFCFC-662C-480F-9EA6-484F8B3E3234}"/>
                </a:ext>
              </a:extLst>
            </p:cNvPr>
            <p:cNvSpPr/>
            <p:nvPr/>
          </p:nvSpPr>
          <p:spPr>
            <a:xfrm>
              <a:off x="338475" y="1899219"/>
              <a:ext cx="2696870" cy="2324888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86" dirty="0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56553FBE-FB9F-465D-9F31-425B9B919B07}"/>
                </a:ext>
              </a:extLst>
            </p:cNvPr>
            <p:cNvSpPr txBox="1"/>
            <p:nvPr/>
          </p:nvSpPr>
          <p:spPr>
            <a:xfrm>
              <a:off x="669550" y="2646164"/>
              <a:ext cx="2034719" cy="8680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429" dirty="0"/>
                <a:t>写真</a:t>
              </a:r>
            </a:p>
          </p:txBody>
        </p:sp>
      </p:grp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92A10584-50B1-4AE6-A6B4-F9F7645CA274}"/>
              </a:ext>
            </a:extLst>
          </p:cNvPr>
          <p:cNvSpPr txBox="1"/>
          <p:nvPr/>
        </p:nvSpPr>
        <p:spPr>
          <a:xfrm>
            <a:off x="563246" y="937112"/>
            <a:ext cx="3513266" cy="4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No.04</a:t>
            </a:r>
            <a:r>
              <a:rPr kumimoji="1" lang="ja-JP" altLang="en-US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名前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4AAB3F08-9568-4804-9FF8-01C18FE82C27}"/>
              </a:ext>
            </a:extLst>
          </p:cNvPr>
          <p:cNvSpPr txBox="1"/>
          <p:nvPr/>
        </p:nvSpPr>
        <p:spPr>
          <a:xfrm>
            <a:off x="2414105" y="3098303"/>
            <a:ext cx="3513266" cy="4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No.05</a:t>
            </a:r>
            <a:r>
              <a:rPr kumimoji="1" lang="ja-JP" altLang="en-US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名前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063C0D2C-C761-4BCF-8353-86A921752F6A}"/>
              </a:ext>
            </a:extLst>
          </p:cNvPr>
          <p:cNvSpPr txBox="1"/>
          <p:nvPr/>
        </p:nvSpPr>
        <p:spPr>
          <a:xfrm>
            <a:off x="563245" y="5412838"/>
            <a:ext cx="3513266" cy="4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No.06</a:t>
            </a:r>
            <a:r>
              <a:rPr kumimoji="1" lang="ja-JP" altLang="en-US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名前</a:t>
            </a: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96A5F47-9E97-4D42-8E72-135F072009BA}"/>
              </a:ext>
            </a:extLst>
          </p:cNvPr>
          <p:cNvSpPr txBox="1"/>
          <p:nvPr/>
        </p:nvSpPr>
        <p:spPr>
          <a:xfrm>
            <a:off x="2404586" y="7606699"/>
            <a:ext cx="3513266" cy="44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No.07</a:t>
            </a:r>
            <a:r>
              <a:rPr kumimoji="1" lang="ja-JP" altLang="en-US" sz="2286" dirty="0"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　　名前</a:t>
            </a:r>
          </a:p>
        </p:txBody>
      </p:sp>
    </p:spTree>
    <p:extLst>
      <p:ext uri="{BB962C8B-B14F-4D97-AF65-F5344CB8AC3E}">
        <p14:creationId xmlns:p14="http://schemas.microsoft.com/office/powerpoint/2010/main" val="3572045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028FC-DD8F-5E23-3724-F4EB07C8E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6EA810A-52D7-EEA5-00D3-936C75394DE0}"/>
              </a:ext>
            </a:extLst>
          </p:cNvPr>
          <p:cNvSpPr txBox="1"/>
          <p:nvPr/>
        </p:nvSpPr>
        <p:spPr>
          <a:xfrm>
            <a:off x="2421" y="3275617"/>
            <a:ext cx="6853158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企画考案段階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2600" dirty="0"/>
              <a:t>(</a:t>
            </a:r>
            <a:r>
              <a:rPr kumimoji="1" lang="ja-JP" altLang="en-US" sz="2600" dirty="0"/>
              <a:t>主に初期のゲーム画面のイメージや</a:t>
            </a:r>
            <a:endParaRPr kumimoji="1" lang="en-US" altLang="ja-JP" sz="2600" dirty="0"/>
          </a:p>
          <a:p>
            <a:pPr algn="ctr"/>
            <a:r>
              <a:rPr kumimoji="1" lang="ja-JP" altLang="en-US" sz="2600" dirty="0"/>
              <a:t>このゲームを作ろうと思い立ったポイント、</a:t>
            </a:r>
            <a:endParaRPr kumimoji="1" lang="en-US" altLang="ja-JP" sz="2600" dirty="0"/>
          </a:p>
          <a:p>
            <a:pPr algn="ctr"/>
            <a:r>
              <a:rPr kumimoji="1" lang="ja-JP" altLang="en-US" sz="2600" dirty="0"/>
              <a:t>杭の話や企画段階から変わらなかった点</a:t>
            </a:r>
            <a:r>
              <a:rPr kumimoji="1" lang="en-US" altLang="ja-JP" sz="2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6934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6B3DB-781D-75B5-1349-0DE14582C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0E034B3-2F35-6CA0-5BA4-F6F24DB44186}"/>
              </a:ext>
            </a:extLst>
          </p:cNvPr>
          <p:cNvSpPr txBox="1"/>
          <p:nvPr/>
        </p:nvSpPr>
        <p:spPr>
          <a:xfrm>
            <a:off x="-74524" y="3044785"/>
            <a:ext cx="7007047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6400" dirty="0"/>
              <a:t>プロトタイプ段階</a:t>
            </a:r>
            <a:endParaRPr kumimoji="1" lang="en-US" altLang="ja-JP" sz="6400" dirty="0"/>
          </a:p>
          <a:p>
            <a:pPr algn="ctr"/>
            <a:r>
              <a:rPr kumimoji="1" lang="ja-JP" altLang="en-US" sz="6400" dirty="0"/>
              <a:t>制作秘話</a:t>
            </a:r>
            <a:endParaRPr kumimoji="1" lang="en-US" altLang="ja-JP" sz="6400" dirty="0"/>
          </a:p>
          <a:p>
            <a:pPr algn="ctr"/>
            <a:r>
              <a:rPr kumimoji="1" lang="en-US" altLang="ja-JP" sz="3800" dirty="0"/>
              <a:t>(</a:t>
            </a:r>
            <a:r>
              <a:rPr kumimoji="1" lang="ja-JP" altLang="en-US" sz="3800" dirty="0"/>
              <a:t>主にゲーム画面、</a:t>
            </a:r>
            <a:endParaRPr kumimoji="1" lang="en-US" altLang="ja-JP" sz="3800" dirty="0"/>
          </a:p>
          <a:p>
            <a:pPr algn="ctr"/>
            <a:r>
              <a:rPr kumimoji="1" lang="ja-JP" altLang="en-US" sz="3800" dirty="0"/>
              <a:t>この段階での氷のアルゴリズム</a:t>
            </a:r>
            <a:endParaRPr kumimoji="1" lang="en-US" altLang="ja-JP" sz="3800" dirty="0"/>
          </a:p>
          <a:p>
            <a:pPr algn="ctr"/>
            <a:r>
              <a:rPr kumimoji="1" lang="ja-JP" altLang="en-US" sz="3800" dirty="0"/>
              <a:t>作るうえで苦労した点</a:t>
            </a:r>
            <a:r>
              <a:rPr kumimoji="1" lang="en-US" altLang="ja-JP" sz="3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40558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7353A-26D3-1841-0AFA-16011FF88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1C09CE8-E862-6C34-97F8-FB9D9885D3B7}"/>
              </a:ext>
            </a:extLst>
          </p:cNvPr>
          <p:cNvSpPr txBox="1"/>
          <p:nvPr/>
        </p:nvSpPr>
        <p:spPr>
          <a:xfrm>
            <a:off x="-74523" y="2506176"/>
            <a:ext cx="7007046" cy="547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0" dirty="0"/>
              <a:t>α</a:t>
            </a:r>
            <a:r>
              <a:rPr kumimoji="1" lang="ja-JP" altLang="en-US" sz="8000" dirty="0"/>
              <a:t>版段階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3800" dirty="0"/>
              <a:t>(</a:t>
            </a:r>
            <a:r>
              <a:rPr kumimoji="1" lang="ja-JP" altLang="en-US" sz="3800" dirty="0"/>
              <a:t>主にゲーム画面、</a:t>
            </a:r>
            <a:endParaRPr kumimoji="1" lang="en-US" altLang="ja-JP" sz="3800" dirty="0"/>
          </a:p>
          <a:p>
            <a:pPr algn="ctr"/>
            <a:r>
              <a:rPr kumimoji="1" lang="ja-JP" altLang="en-US" sz="3800" dirty="0"/>
              <a:t>アザラシの変更、</a:t>
            </a:r>
            <a:endParaRPr kumimoji="1" lang="en-US" altLang="ja-JP" sz="3800" dirty="0"/>
          </a:p>
          <a:p>
            <a:pPr algn="ctr"/>
            <a:r>
              <a:rPr kumimoji="1" lang="ja-JP" altLang="en-US" sz="4000" dirty="0"/>
              <a:t>海流と氷の動きの兼ね合い、</a:t>
            </a:r>
            <a:endParaRPr kumimoji="1" lang="en-US" altLang="ja-JP" sz="3800" dirty="0"/>
          </a:p>
          <a:p>
            <a:pPr algn="ctr"/>
            <a:r>
              <a:rPr kumimoji="1" lang="ja-JP" altLang="en-US" sz="3800" dirty="0"/>
              <a:t>氷のアルゴリズムの苦悩、難関</a:t>
            </a:r>
            <a:endParaRPr kumimoji="1" lang="en-US" altLang="ja-JP" sz="3800" dirty="0"/>
          </a:p>
          <a:p>
            <a:pPr algn="ctr"/>
            <a:r>
              <a:rPr kumimoji="1" lang="ja-JP" altLang="en-US" sz="3800" dirty="0"/>
              <a:t>頑張ったポイント</a:t>
            </a:r>
            <a:r>
              <a:rPr kumimoji="1" lang="en-US" altLang="ja-JP" sz="3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6486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DC3B0-A1F6-6ED8-1D47-96FEDD396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2E17981-737A-4F4C-C556-54E0C8BFE669}"/>
              </a:ext>
            </a:extLst>
          </p:cNvPr>
          <p:cNvSpPr txBox="1"/>
          <p:nvPr/>
        </p:nvSpPr>
        <p:spPr>
          <a:xfrm>
            <a:off x="-48875" y="1705957"/>
            <a:ext cx="6955750" cy="581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0" dirty="0"/>
              <a:t>β</a:t>
            </a:r>
            <a:r>
              <a:rPr kumimoji="1" lang="ja-JP" altLang="en-US" sz="8000" dirty="0"/>
              <a:t>版段階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1</a:t>
            </a:r>
            <a:r>
              <a:rPr kumimoji="1" lang="ja-JP" altLang="en-US" sz="8000" dirty="0"/>
              <a:t>ページ目</a:t>
            </a:r>
            <a:endParaRPr kumimoji="1" lang="en-US" altLang="ja-JP" sz="8000" dirty="0"/>
          </a:p>
          <a:p>
            <a:pPr algn="ctr"/>
            <a:r>
              <a:rPr kumimoji="1" lang="en-US" altLang="ja-JP" sz="4400" dirty="0"/>
              <a:t>(</a:t>
            </a:r>
            <a:r>
              <a:rPr kumimoji="1" lang="ja-JP" altLang="en-US" sz="4400" dirty="0"/>
              <a:t>主にペンギンの動き、</a:t>
            </a:r>
            <a:endParaRPr kumimoji="1" lang="en-US" altLang="ja-JP" sz="4400" dirty="0"/>
          </a:p>
          <a:p>
            <a:pPr algn="ctr"/>
            <a:r>
              <a:rPr kumimoji="1" lang="ja-JP" altLang="en-US" sz="4400" dirty="0"/>
              <a:t>氷のアルゴリズムの進化、</a:t>
            </a:r>
            <a:endParaRPr kumimoji="1" lang="en-US" altLang="ja-JP" sz="4400" dirty="0"/>
          </a:p>
          <a:p>
            <a:pPr algn="ctr"/>
            <a:r>
              <a:rPr kumimoji="1" lang="ja-JP" altLang="en-US" sz="4400" dirty="0"/>
              <a:t>海の表現</a:t>
            </a:r>
            <a:r>
              <a:rPr kumimoji="1" lang="en-US" altLang="ja-JP" sz="4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22684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EB986-4161-E89B-FB30-EA8679590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8509C44-6FD3-A23F-B6F3-95D76A187D16}"/>
              </a:ext>
            </a:extLst>
          </p:cNvPr>
          <p:cNvSpPr txBox="1"/>
          <p:nvPr/>
        </p:nvSpPr>
        <p:spPr>
          <a:xfrm>
            <a:off x="97800" y="1705957"/>
            <a:ext cx="6662401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0" dirty="0"/>
              <a:t>β</a:t>
            </a:r>
            <a:r>
              <a:rPr kumimoji="1" lang="ja-JP" altLang="en-US" sz="8000" dirty="0"/>
              <a:t>版段階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2</a:t>
            </a:r>
            <a:r>
              <a:rPr kumimoji="1" lang="ja-JP" altLang="en-US" sz="8000" dirty="0"/>
              <a:t>ページ目</a:t>
            </a:r>
            <a:endParaRPr kumimoji="1" lang="en-US" altLang="ja-JP" sz="8000" dirty="0"/>
          </a:p>
          <a:p>
            <a:pPr algn="ctr"/>
            <a:r>
              <a:rPr kumimoji="1" lang="en-US" altLang="ja-JP" sz="3800" dirty="0"/>
              <a:t>(</a:t>
            </a:r>
            <a:r>
              <a:rPr kumimoji="1" lang="ja-JP" altLang="en-US" sz="3800" dirty="0"/>
              <a:t>主にマルチプレイでの問題点</a:t>
            </a:r>
            <a:endParaRPr kumimoji="1" lang="en-US" altLang="ja-JP" sz="3800" dirty="0"/>
          </a:p>
          <a:p>
            <a:pPr algn="ctr"/>
            <a:r>
              <a:rPr kumimoji="1" lang="ja-JP" altLang="en-US" sz="3800" dirty="0"/>
              <a:t>海流の向きの伝え方や</a:t>
            </a:r>
            <a:endParaRPr kumimoji="1" lang="en-US" altLang="ja-JP" sz="3800" dirty="0"/>
          </a:p>
          <a:p>
            <a:pPr algn="ctr"/>
            <a:r>
              <a:rPr kumimoji="1" lang="ja-JP" altLang="en-US" sz="4000" dirty="0"/>
              <a:t>敵の動きについて</a:t>
            </a:r>
            <a:r>
              <a:rPr kumimoji="1" lang="en-US" altLang="ja-JP" sz="3800" dirty="0"/>
              <a:t>)</a:t>
            </a:r>
            <a:endParaRPr kumimoji="1" lang="ja-JP" altLang="en-US" sz="3800" dirty="0"/>
          </a:p>
        </p:txBody>
      </p:sp>
    </p:spTree>
    <p:extLst>
      <p:ext uri="{BB962C8B-B14F-4D97-AF65-F5344CB8AC3E}">
        <p14:creationId xmlns:p14="http://schemas.microsoft.com/office/powerpoint/2010/main" val="307649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F183F-E36C-6641-1B7B-C4CDF1CCC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7A52B77-2FC6-A0A2-2C6E-2B3B586CC7F9}"/>
              </a:ext>
            </a:extLst>
          </p:cNvPr>
          <p:cNvSpPr txBox="1"/>
          <p:nvPr/>
        </p:nvSpPr>
        <p:spPr>
          <a:xfrm>
            <a:off x="-48875" y="2321510"/>
            <a:ext cx="6955750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0" dirty="0"/>
              <a:t>Master</a:t>
            </a:r>
            <a:r>
              <a:rPr kumimoji="1" lang="ja-JP" altLang="en-US" sz="8000" dirty="0"/>
              <a:t>版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4400" dirty="0"/>
              <a:t>(</a:t>
            </a:r>
            <a:r>
              <a:rPr kumimoji="1" lang="ja-JP" altLang="en-US" sz="4400" dirty="0"/>
              <a:t>主に最後の調整、</a:t>
            </a:r>
            <a:endParaRPr kumimoji="1" lang="en-US" altLang="ja-JP" sz="4400" dirty="0"/>
          </a:p>
          <a:p>
            <a:pPr algn="ctr"/>
            <a:r>
              <a:rPr kumimoji="1" lang="ja-JP" altLang="en-US" sz="4400" dirty="0"/>
              <a:t>海、南極の細かい表現、</a:t>
            </a:r>
            <a:endParaRPr kumimoji="1" lang="en-US" altLang="ja-JP" sz="4400" dirty="0"/>
          </a:p>
          <a:p>
            <a:pPr algn="ctr"/>
            <a:r>
              <a:rPr kumimoji="1" lang="ja-JP" altLang="en-US" sz="4400" dirty="0"/>
              <a:t>今思えばもっとできたこと</a:t>
            </a:r>
            <a:endParaRPr kumimoji="1" lang="en-US" altLang="ja-JP" sz="4400" dirty="0"/>
          </a:p>
          <a:p>
            <a:pPr algn="ctr"/>
            <a:r>
              <a:rPr kumimoji="1" lang="ja-JP" altLang="en-US" sz="4400" dirty="0"/>
              <a:t>挑戦して良かったこと</a:t>
            </a:r>
            <a:r>
              <a:rPr kumimoji="1" lang="en-US" altLang="ja-JP" sz="4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55412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</TotalTime>
  <Words>287</Words>
  <Application>Microsoft Office PowerPoint</Application>
  <PresentationFormat>A4 210 x 297 mm</PresentationFormat>
  <Paragraphs>71</Paragraphs>
  <Slides>12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9" baseType="lpstr">
      <vt:lpstr>851チカラヅヨク-かなA</vt:lpstr>
      <vt:lpstr>HG創英角ｺﾞｼｯｸUB</vt:lpstr>
      <vt:lpstr>游ゴシック</vt:lpstr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221134@st.yoshida-g.ac.jp</dc:creator>
  <cp:lastModifiedBy>221134@st.yoshida-g.ac.jp</cp:lastModifiedBy>
  <cp:revision>14</cp:revision>
  <dcterms:created xsi:type="dcterms:W3CDTF">2025-02-03T00:23:10Z</dcterms:created>
  <dcterms:modified xsi:type="dcterms:W3CDTF">2025-02-03T02:46:30Z</dcterms:modified>
</cp:coreProperties>
</file>

<file path=docProps/thumbnail.jpeg>
</file>